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9" r:id="rId3"/>
    <p:sldId id="323" r:id="rId4"/>
    <p:sldId id="265" r:id="rId5"/>
    <p:sldId id="264" r:id="rId6"/>
    <p:sldId id="280" r:id="rId7"/>
    <p:sldId id="281" r:id="rId8"/>
    <p:sldId id="266" r:id="rId9"/>
    <p:sldId id="324" r:id="rId10"/>
    <p:sldId id="325" r:id="rId11"/>
    <p:sldId id="327" r:id="rId12"/>
    <p:sldId id="329" r:id="rId13"/>
    <p:sldId id="32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k" initials="j" lastIdx="1" clrIdx="0">
    <p:extLst>
      <p:ext uri="{19B8F6BF-5375-455C-9EA6-DF929625EA0E}">
        <p15:presenceInfo xmlns:p15="http://schemas.microsoft.com/office/powerpoint/2012/main" userId="j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29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2B38-0DF5-4AC5-8594-6BB528F6D9E0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FFCC2-B4BB-48EB-8AAD-B547BC33A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61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26481-DE88-487D-97FF-04071ADBC1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4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F61EA-A6F6-44C9-A74B-BC121ED146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C07542-5314-4FF6-892A-A0A79C581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2E2DD-86D3-4381-993C-97CE32508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FFC27-E49B-4B6E-94FF-1C9348C25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F06CE-2540-4E77-A0DA-DE17340E0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30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4786A-72DF-4EE7-95CD-1966A3CC4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9B8001-2C5B-4B64-8C36-7C5F5139CD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3AD3A-DEEF-4C03-BF8E-ED952B5D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9E206-7A6C-4B69-A872-C04E830BC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C841F-BFE1-4ABF-9904-DEE6BB92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3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B2B399-3819-4F88-9E38-67E73D065D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F25919-44F7-4F52-ABAD-690B06DEA0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B7345-DB47-4CFD-83F9-0735CACE9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37AB1-5242-479E-A17E-50D9134FF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54050-71FF-4DEA-B7FD-E24636AFB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98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64E6F-3376-4A7F-A425-15EBF6E9F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1A480-09D5-45ED-83F3-A50357199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DAF0E-2803-48DB-B29D-BF1D952E6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F95C6-FC8A-4CB8-8096-0DF7CD15B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24766-0D83-4154-9922-FB106231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45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52DD7-1D9F-407D-B30B-9CA7FD10A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3099A-F04D-4A78-B1A6-8F6A78615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1D648-E80D-459D-800E-85DE75E31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0E1FE-15A0-45E6-889B-31EA1C9B9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CC908-328F-479D-B4DB-82C94CB5D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3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1D2EB-7AB9-4BBF-8E2C-C2E244AB1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37B0A-0B18-4419-B8B5-F1255BF6E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7EB1A5-D23C-4BE0-BBC6-826593340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95C2A4-B7A6-42F6-B2C4-38BA01D48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C5B228-EC5D-47BF-ACDD-0910EE88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850A6-8B36-404F-B057-6D53DB36F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07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7FDA9-E8FE-478A-8626-05ACFD2A0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4390B-C8A8-4881-AE03-771CB4DE9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2C0A03-76C0-4486-947D-48B1C46C5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5D402E-8635-41BD-9025-E94C403D02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B21E7B-831D-4C52-B629-390704B4B3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B7ACCA-F271-4289-A409-4B369D26C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4971C5-B305-47E5-8842-66C94B1CF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610F01-8903-44ED-BE11-A3F9C5751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7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51EB0-758E-486D-BB57-FDC7DDFBE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55D077-D59B-43D4-9ACE-A132C0521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8E74A-01B3-4FAD-A110-2272F00C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AA1CA0-332D-4F5D-9823-577AD3394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7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0DE64F-F333-49DD-98ED-ED6589CE1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E259CE-3781-4110-9612-2EF105FEE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2375F-E6CA-436E-B962-E502A2830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8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79B45-CB00-4F33-9276-24EE99A74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746B3-CA23-4452-90AD-C580BAD70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FA3E92-12DD-4AED-AD6B-DD0A99460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DB2B2-2E68-472F-A77A-0D302B1AF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EFEDB6-B8CA-4E9F-AC58-B2B2B2C48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FB569A-BB84-4017-9B3C-4B414462B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2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95C24-5734-4E48-AC77-D3DBFB365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C47E0B-34CA-4D0A-AFA2-5FC9D0AA38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4163E4-1DA5-49EB-9DDA-8D7B49795C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6F930-8B3E-49ED-8010-75B8CE1CE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A604D2-344B-4EA8-A421-256AC5478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F2B269-9FCA-48B2-9A1B-D61CC06E3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298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2E9D68-67FC-4BCB-ABC2-9808AA790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BCE2C-2746-4A2C-AF08-0FDD30F5C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2EE59-FBF4-49B6-AD04-DF6198FF5A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7863E-40F1-4E55-B49C-392B3D21B62B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8C0C6-2E76-4613-8817-E20BBE42F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4BE01-2FBE-4607-80FD-1B3E74D23D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BFB03-7898-4CC2-9EB2-424C9E4EF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4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66E7A-8815-4ABC-A7CC-C80EB6465B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74277"/>
            <a:ext cx="9144000" cy="1235686"/>
          </a:xfrm>
        </p:spPr>
        <p:txBody>
          <a:bodyPr/>
          <a:lstStyle/>
          <a:p>
            <a:r>
              <a:rPr lang="en-US" dirty="0"/>
              <a:t>Ryu Optical SDN User Guide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08029B-67E0-4D31-B659-B71881187E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88596"/>
            <a:ext cx="9144000" cy="1655762"/>
          </a:xfrm>
        </p:spPr>
        <p:txBody>
          <a:bodyPr/>
          <a:lstStyle/>
          <a:p>
            <a:r>
              <a:rPr lang="en-US" dirty="0" err="1"/>
              <a:t>Jiakai</a:t>
            </a:r>
            <a:r>
              <a:rPr lang="en-US" dirty="0"/>
              <a:t> Yu</a:t>
            </a:r>
          </a:p>
          <a:p>
            <a:r>
              <a:rPr lang="en-US" dirty="0"/>
              <a:t>University of Arizona</a:t>
            </a:r>
          </a:p>
        </p:txBody>
      </p:sp>
    </p:spTree>
    <p:extLst>
      <p:ext uri="{BB962C8B-B14F-4D97-AF65-F5344CB8AC3E}">
        <p14:creationId xmlns:p14="http://schemas.microsoft.com/office/powerpoint/2010/main" val="1435849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4D4B6-501D-4C1E-9F1F-9905D0752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3387"/>
            <a:ext cx="10515600" cy="5583576"/>
          </a:xfrm>
        </p:spPr>
        <p:txBody>
          <a:bodyPr>
            <a:normAutofit/>
          </a:bodyPr>
          <a:lstStyle/>
          <a:p>
            <a:r>
              <a:rPr lang="en-US" sz="2400" dirty="0"/>
              <a:t>Tear down a light-path through multiple ROADMs with RWA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800" dirty="0"/>
              <a:t>{"</a:t>
            </a:r>
            <a:r>
              <a:rPr lang="en-US" sz="1800" dirty="0" err="1"/>
              <a:t>Request_Class</a:t>
            </a:r>
            <a:r>
              <a:rPr lang="en-US" sz="1800" dirty="0"/>
              <a:t>": "</a:t>
            </a:r>
            <a:r>
              <a:rPr lang="en-US" sz="1800" dirty="0" err="1"/>
              <a:t>TearPathConnection</a:t>
            </a:r>
            <a:r>
              <a:rPr lang="en-US" sz="1800" dirty="0"/>
              <a:t>", 	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connection_id</a:t>
            </a:r>
            <a:r>
              <a:rPr lang="en-US" sz="1800" dirty="0"/>
              <a:t>": "62",        			# target teardown connection id</a:t>
            </a:r>
          </a:p>
          <a:p>
            <a:pPr marL="0" indent="0">
              <a:buNone/>
            </a:pPr>
            <a:r>
              <a:rPr lang="en-US" sz="1800" dirty="0"/>
              <a:t>"direction": "bi-direction",			# bi-direction or </a:t>
            </a:r>
            <a:r>
              <a:rPr lang="en-US" sz="1800" dirty="0" err="1"/>
              <a:t>uni</a:t>
            </a:r>
            <a:r>
              <a:rPr lang="en-US" sz="1800" dirty="0"/>
              <a:t>-direction</a:t>
            </a:r>
          </a:p>
          <a:p>
            <a:pPr marL="0" indent="0">
              <a:buNone/>
            </a:pPr>
            <a:r>
              <a:rPr lang="en-US" sz="1800" dirty="0"/>
              <a:t>"username": “**",				# </a:t>
            </a:r>
            <a:r>
              <a:rPr lang="en-US" sz="1800" dirty="0" err="1"/>
              <a:t>Lumentum</a:t>
            </a:r>
            <a:r>
              <a:rPr lang="en-US" sz="1800" dirty="0"/>
              <a:t> ROADM username</a:t>
            </a:r>
          </a:p>
          <a:p>
            <a:pPr marL="0" indent="0">
              <a:buNone/>
            </a:pPr>
            <a:r>
              <a:rPr lang="en-US" sz="1800" dirty="0"/>
              <a:t>“password”: “</a:t>
            </a:r>
            <a:r>
              <a:rPr lang="zh-CN" altLang="en-US" sz="1800" dirty="0"/>
              <a:t>**</a:t>
            </a:r>
            <a:r>
              <a:rPr lang="en-US" sz="1800" dirty="0"/>
              <a:t>"}				# </a:t>
            </a:r>
            <a:r>
              <a:rPr lang="en-US" sz="1800" dirty="0" err="1"/>
              <a:t>Lumentum</a:t>
            </a:r>
            <a:r>
              <a:rPr lang="en-US" sz="1800" dirty="0"/>
              <a:t> ROADM password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2400" dirty="0"/>
              <a:t>Monitor WSS connection information of a ROADM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800" dirty="0"/>
              <a:t>{"</a:t>
            </a:r>
            <a:r>
              <a:rPr lang="en-US" sz="1800" dirty="0" err="1"/>
              <a:t>Request_Class</a:t>
            </a:r>
            <a:r>
              <a:rPr lang="en-US" sz="1800" dirty="0"/>
              <a:t>": "</a:t>
            </a:r>
            <a:r>
              <a:rPr lang="en-US" sz="1800" dirty="0" err="1"/>
              <a:t>MonitorWSS</a:t>
            </a:r>
            <a:r>
              <a:rPr lang="en-US" sz="1800" dirty="0"/>
              <a:t>",         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node_ip</a:t>
            </a:r>
            <a:r>
              <a:rPr lang="en-US" sz="1800" dirty="0"/>
              <a:t>": "10.104.1.1",        			# Target ROADM IP</a:t>
            </a:r>
          </a:p>
          <a:p>
            <a:pPr marL="0" indent="0">
              <a:buNone/>
            </a:pPr>
            <a:r>
              <a:rPr lang="en-US" sz="1800" dirty="0"/>
              <a:t>“username”: “</a:t>
            </a:r>
            <a:r>
              <a:rPr lang="zh-CN" altLang="en-US" sz="1800" dirty="0"/>
              <a:t>*</a:t>
            </a:r>
            <a:r>
              <a:rPr lang="en-US" sz="1800" dirty="0"/>
              <a:t>",        			# </a:t>
            </a:r>
            <a:r>
              <a:rPr lang="en-US" sz="1800" dirty="0" err="1"/>
              <a:t>Lumentum</a:t>
            </a:r>
            <a:r>
              <a:rPr lang="en-US" sz="1800" dirty="0"/>
              <a:t> ROADM username</a:t>
            </a:r>
          </a:p>
          <a:p>
            <a:pPr marL="0" indent="0">
              <a:buNone/>
            </a:pPr>
            <a:r>
              <a:rPr lang="en-US" sz="1800" dirty="0"/>
              <a:t>“password”: “</a:t>
            </a:r>
            <a:r>
              <a:rPr lang="zh-CN" altLang="en-US" sz="1800" dirty="0"/>
              <a:t>**</a:t>
            </a:r>
            <a:r>
              <a:rPr lang="en-US" sz="1800" dirty="0"/>
              <a:t>"}				</a:t>
            </a:r>
            <a:r>
              <a:rPr lang="en-US" sz="2000" dirty="0"/>
              <a:t># </a:t>
            </a:r>
            <a:r>
              <a:rPr lang="en-US" sz="2000" dirty="0" err="1"/>
              <a:t>Lumentum</a:t>
            </a:r>
            <a:r>
              <a:rPr lang="en-US" sz="2000" dirty="0"/>
              <a:t> ROADM password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05704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4D4B6-501D-4C1E-9F1F-9905D0752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3387"/>
            <a:ext cx="10515600" cy="558357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Configure a single ROADM WSS connection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800" dirty="0"/>
              <a:t>{"</a:t>
            </a:r>
            <a:r>
              <a:rPr lang="en-US" sz="1800" dirty="0" err="1"/>
              <a:t>Request_Class</a:t>
            </a:r>
            <a:r>
              <a:rPr lang="en-US" sz="1800" dirty="0"/>
              <a:t>": "</a:t>
            </a:r>
            <a:r>
              <a:rPr lang="en-US" sz="1800" dirty="0" err="1"/>
              <a:t>ConfigWSS</a:t>
            </a:r>
            <a:r>
              <a:rPr lang="en-US" sz="1800" dirty="0"/>
              <a:t>", 	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node_ip</a:t>
            </a:r>
            <a:r>
              <a:rPr lang="en-US" sz="1800" dirty="0"/>
              <a:t>": "10.104.1.2",	</a:t>
            </a:r>
          </a:p>
          <a:p>
            <a:pPr marL="0" indent="0">
              <a:buNone/>
            </a:pPr>
            <a:r>
              <a:rPr lang="en-US" sz="1800" dirty="0"/>
              <a:t>"name": "co</a:t>
            </a:r>
            <a:r>
              <a:rPr lang="en-US" altLang="zh-CN" sz="1800" dirty="0"/>
              <a:t>smos</a:t>
            </a:r>
            <a:r>
              <a:rPr lang="en-US" sz="1800" dirty="0"/>
              <a:t>",	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module_id</a:t>
            </a:r>
            <a:r>
              <a:rPr lang="en-US" sz="1800" dirty="0"/>
              <a:t>": 2,				# MUX and De-MUX, id 1 and 2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connection_id</a:t>
            </a:r>
            <a:r>
              <a:rPr lang="en-US" sz="1800" dirty="0"/>
              <a:t>": 1,				# 96 channels, id 1-96, or  ‘all’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input_port</a:t>
            </a:r>
            <a:r>
              <a:rPr lang="en-US" sz="1800" dirty="0"/>
              <a:t>": 5101,				# De-MUX input id 5101, MUX input id 4101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output_port</a:t>
            </a:r>
            <a:r>
              <a:rPr lang="en-US" sz="1800" dirty="0"/>
              <a:t>": 5203,			# De-MUX output id 5201-5220, MUX output id 4201-4220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start_freq</a:t>
            </a:r>
            <a:r>
              <a:rPr lang="en-US" sz="1800" dirty="0"/>
              <a:t>": 194600.00,			# WSS channel start frequency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end_freq</a:t>
            </a:r>
            <a:r>
              <a:rPr lang="en-US" sz="1800" dirty="0"/>
              <a:t>": 194650.00,			# WSS channel end frequency</a:t>
            </a:r>
          </a:p>
          <a:p>
            <a:pPr marL="0" indent="0">
              <a:buNone/>
            </a:pPr>
            <a:r>
              <a:rPr lang="en-US" sz="1800" dirty="0"/>
              <a:t>"attenuation": 4.0,				# channel attenuation 0-20 dB</a:t>
            </a:r>
          </a:p>
          <a:p>
            <a:pPr marL="0" indent="0">
              <a:buNone/>
            </a:pPr>
            <a:r>
              <a:rPr lang="en-US" sz="1800" dirty="0"/>
              <a:t>"status": "in-service",			# in-service or out-of-service</a:t>
            </a:r>
          </a:p>
          <a:p>
            <a:pPr marL="0" indent="0">
              <a:buNone/>
            </a:pPr>
            <a:r>
              <a:rPr lang="en-US" sz="1800" dirty="0"/>
              <a:t>"block": "false",				# channel signal block status: true or false</a:t>
            </a:r>
          </a:p>
          <a:p>
            <a:pPr marL="0" indent="0">
              <a:buNone/>
            </a:pPr>
            <a:r>
              <a:rPr lang="en-US" sz="1800" dirty="0"/>
              <a:t>“username”: “</a:t>
            </a:r>
            <a:r>
              <a:rPr lang="zh-CN" altLang="en-US" sz="1800" dirty="0"/>
              <a:t>**</a:t>
            </a:r>
            <a:r>
              <a:rPr lang="en-US" sz="1800" dirty="0"/>
              <a:t>",				# </a:t>
            </a:r>
            <a:r>
              <a:rPr lang="en-US" sz="1800" dirty="0" err="1"/>
              <a:t>Lumentum</a:t>
            </a:r>
            <a:r>
              <a:rPr lang="en-US" sz="1800" dirty="0"/>
              <a:t> ROADM username</a:t>
            </a:r>
          </a:p>
          <a:p>
            <a:pPr marL="0" indent="0">
              <a:buNone/>
            </a:pPr>
            <a:r>
              <a:rPr lang="en-US" sz="1800" dirty="0"/>
              <a:t>“password”: “</a:t>
            </a:r>
            <a:r>
              <a:rPr lang="zh-CN" altLang="en-US" sz="1800" dirty="0"/>
              <a:t>**</a:t>
            </a:r>
            <a:r>
              <a:rPr lang="en-US" sz="1800" dirty="0"/>
              <a:t>"}				</a:t>
            </a:r>
            <a:r>
              <a:rPr lang="en-US" sz="1700" dirty="0"/>
              <a:t># </a:t>
            </a:r>
            <a:r>
              <a:rPr lang="en-US" sz="1700" dirty="0" err="1"/>
              <a:t>Lumentum</a:t>
            </a:r>
            <a:r>
              <a:rPr lang="en-US" sz="1700" dirty="0"/>
              <a:t> ROADM password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6673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4D4B6-501D-4C1E-9F1F-9905D0752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6383"/>
            <a:ext cx="10515600" cy="6070060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Monitor EDFA information of a ROADM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800" dirty="0"/>
              <a:t>{"</a:t>
            </a:r>
            <a:r>
              <a:rPr lang="en-US" sz="1800" dirty="0" err="1"/>
              <a:t>Request_Class</a:t>
            </a:r>
            <a:r>
              <a:rPr lang="en-US" sz="1800" dirty="0"/>
              <a:t>": "</a:t>
            </a:r>
            <a:r>
              <a:rPr lang="en-US" sz="1800" dirty="0" err="1"/>
              <a:t>MonitorEDFA</a:t>
            </a:r>
            <a:r>
              <a:rPr lang="en-US" sz="1800" dirty="0"/>
              <a:t>", 	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node_ip</a:t>
            </a:r>
            <a:r>
              <a:rPr lang="en-US" sz="1800" dirty="0"/>
              <a:t>": "10.104.1.2",	</a:t>
            </a:r>
          </a:p>
          <a:p>
            <a:pPr marL="0" indent="0">
              <a:buNone/>
            </a:pPr>
            <a:r>
              <a:rPr lang="en-US" sz="1800" dirty="0"/>
              <a:t>"username": “**",	</a:t>
            </a:r>
          </a:p>
          <a:p>
            <a:pPr marL="0" indent="0">
              <a:buNone/>
            </a:pPr>
            <a:r>
              <a:rPr lang="en-US" sz="1800" dirty="0"/>
              <a:t>"password": “**"}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2400" dirty="0"/>
              <a:t>Configure a ROADM EDFA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800" dirty="0"/>
              <a:t>{"</a:t>
            </a:r>
            <a:r>
              <a:rPr lang="en-US" sz="1800" dirty="0" err="1"/>
              <a:t>Request_Class</a:t>
            </a:r>
            <a:r>
              <a:rPr lang="en-US" sz="1800" dirty="0"/>
              <a:t>": "</a:t>
            </a:r>
            <a:r>
              <a:rPr lang="en-US" sz="1800" dirty="0" err="1"/>
              <a:t>ConfigEDFA</a:t>
            </a:r>
            <a:r>
              <a:rPr lang="en-US" sz="1800" dirty="0"/>
              <a:t>",        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node_ip</a:t>
            </a:r>
            <a:r>
              <a:rPr lang="en-US" sz="1800" dirty="0"/>
              <a:t>": "10.104.1.2",       </a:t>
            </a:r>
          </a:p>
          <a:p>
            <a:pPr marL="0" indent="0">
              <a:buNone/>
            </a:pPr>
            <a:r>
              <a:rPr lang="en-US" sz="1800" dirty="0"/>
              <a:t> "module": 1,        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ctrl_mode</a:t>
            </a:r>
            <a:r>
              <a:rPr lang="en-US" sz="1800" dirty="0"/>
              <a:t>": "constant-gain",        			# control mode: constant-gain or constant-power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gain_mode</a:t>
            </a:r>
            <a:r>
              <a:rPr lang="en-US" sz="1800" dirty="0"/>
              <a:t>": "high-gain",        			# gain mode: high-gain or low gain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target_power</a:t>
            </a:r>
            <a:r>
              <a:rPr lang="en-US" sz="1800" dirty="0"/>
              <a:t>": -3,        				# target power value, if constant-power is enabled</a:t>
            </a:r>
          </a:p>
          <a:p>
            <a:pPr marL="0" indent="0">
              <a:buNone/>
            </a:pPr>
            <a:r>
              <a:rPr lang="en-US" sz="1800" dirty="0"/>
              <a:t>"</a:t>
            </a:r>
            <a:r>
              <a:rPr lang="en-US" sz="1800" dirty="0" err="1"/>
              <a:t>target_gain</a:t>
            </a:r>
            <a:r>
              <a:rPr lang="en-US" sz="1800" dirty="0"/>
              <a:t>": 23,       				# target gain value, if constant-gain is enabled</a:t>
            </a:r>
          </a:p>
          <a:p>
            <a:pPr marL="0" indent="0">
              <a:buNone/>
            </a:pPr>
            <a:r>
              <a:rPr lang="en-US" sz="1800" dirty="0"/>
              <a:t> "tilt": 0,        				# gain tilt value</a:t>
            </a:r>
          </a:p>
          <a:p>
            <a:pPr marL="0" indent="0">
              <a:buNone/>
            </a:pPr>
            <a:r>
              <a:rPr lang="en-US" sz="1800" dirty="0"/>
              <a:t>"ALS": False,        				# automatic laser shutdown: True or False</a:t>
            </a:r>
          </a:p>
          <a:p>
            <a:pPr marL="0" indent="0">
              <a:buNone/>
            </a:pPr>
            <a:r>
              <a:rPr lang="en-US" sz="1800" dirty="0"/>
              <a:t>"status": "in-service",        			# working status: in-service or out-of-service</a:t>
            </a:r>
          </a:p>
          <a:p>
            <a:pPr marL="0" indent="0">
              <a:buNone/>
            </a:pPr>
            <a:r>
              <a:rPr lang="en-US" sz="1800" dirty="0"/>
              <a:t>"username": “**",        </a:t>
            </a:r>
          </a:p>
          <a:p>
            <a:pPr marL="0" indent="0">
              <a:buNone/>
            </a:pPr>
            <a:r>
              <a:rPr lang="en-US" sz="1800" dirty="0"/>
              <a:t>"password": “**"}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127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4D4B6-501D-4C1E-9F1F-9905D0752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3387"/>
            <a:ext cx="10515600" cy="5963056"/>
          </a:xfrm>
        </p:spPr>
        <p:txBody>
          <a:bodyPr>
            <a:normAutofit/>
          </a:bodyPr>
          <a:lstStyle/>
          <a:p>
            <a:r>
              <a:rPr lang="en-US" sz="2000" dirty="0"/>
              <a:t>Set up cross-connections in </a:t>
            </a:r>
            <a:r>
              <a:rPr lang="en-US" sz="2000" dirty="0" err="1"/>
              <a:t>Calient</a:t>
            </a:r>
            <a:r>
              <a:rPr lang="en-US" sz="2000" dirty="0"/>
              <a:t> S320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600" dirty="0"/>
              <a:t>{"</a:t>
            </a:r>
            <a:r>
              <a:rPr lang="en-US" sz="1600" dirty="0" err="1"/>
              <a:t>Request_Class</a:t>
            </a:r>
            <a:r>
              <a:rPr lang="en-US" sz="1600" dirty="0"/>
              <a:t>": "</a:t>
            </a:r>
            <a:r>
              <a:rPr lang="en-US" sz="1600" dirty="0" err="1"/>
              <a:t>SetupCRS</a:t>
            </a:r>
            <a:r>
              <a:rPr lang="en-US" sz="1600" dirty="0"/>
              <a:t>", 	</a:t>
            </a:r>
          </a:p>
          <a:p>
            <a:pPr marL="0" indent="0">
              <a:buNone/>
            </a:pPr>
            <a:r>
              <a:rPr lang="en-US" sz="1600" dirty="0"/>
              <a:t>"authentication": "***",			# </a:t>
            </a:r>
            <a:r>
              <a:rPr lang="en-US" sz="1600" dirty="0" err="1"/>
              <a:t>Calient</a:t>
            </a:r>
            <a:r>
              <a:rPr lang="en-US" sz="1600" dirty="0"/>
              <a:t> authentication info</a:t>
            </a:r>
          </a:p>
          <a:p>
            <a:pPr marL="0" indent="0">
              <a:buNone/>
            </a:pPr>
            <a:r>
              <a:rPr lang="en-US" sz="1600" dirty="0"/>
              <a:t>"</a:t>
            </a:r>
            <a:r>
              <a:rPr lang="en-US" sz="1600" dirty="0" err="1"/>
              <a:t>crs</a:t>
            </a:r>
            <a:r>
              <a:rPr lang="en-US" sz="1600" dirty="0"/>
              <a:t>": ["5.7.6&gt;5.8.5","5.7.7&gt;5.8.6"]}		# ‘&gt;’ is </a:t>
            </a:r>
            <a:r>
              <a:rPr lang="en-US" sz="1600" dirty="0" err="1"/>
              <a:t>uni</a:t>
            </a:r>
            <a:r>
              <a:rPr lang="en-US" sz="1600" dirty="0"/>
              <a:t>-direction, ‘-’ is bi-direction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2000" dirty="0"/>
              <a:t>Tear down cross-connections in </a:t>
            </a:r>
            <a:r>
              <a:rPr lang="en-US" sz="2000" dirty="0" err="1"/>
              <a:t>Calient</a:t>
            </a:r>
            <a:r>
              <a:rPr lang="en-US" sz="2000" dirty="0"/>
              <a:t> S320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600" dirty="0"/>
              <a:t>{"</a:t>
            </a:r>
            <a:r>
              <a:rPr lang="en-US" sz="1600" dirty="0" err="1"/>
              <a:t>Request_Class</a:t>
            </a:r>
            <a:r>
              <a:rPr lang="en-US" sz="1600" dirty="0"/>
              <a:t>": "</a:t>
            </a:r>
            <a:r>
              <a:rPr lang="en-US" sz="1600" dirty="0" err="1"/>
              <a:t>TeardownCRS</a:t>
            </a:r>
            <a:r>
              <a:rPr lang="en-US" sz="1600" dirty="0"/>
              <a:t>", 	</a:t>
            </a:r>
          </a:p>
          <a:p>
            <a:pPr marL="0" indent="0">
              <a:buNone/>
            </a:pPr>
            <a:r>
              <a:rPr lang="en-US" sz="1600" dirty="0"/>
              <a:t>"authentication": "***",	</a:t>
            </a:r>
          </a:p>
          <a:p>
            <a:pPr marL="0" indent="0">
              <a:buNone/>
            </a:pPr>
            <a:r>
              <a:rPr lang="en-US" sz="1600" dirty="0"/>
              <a:t>"</a:t>
            </a:r>
            <a:r>
              <a:rPr lang="en-US" sz="1600" dirty="0" err="1"/>
              <a:t>crs</a:t>
            </a:r>
            <a:r>
              <a:rPr lang="en-US" sz="1600" dirty="0"/>
              <a:t>": ["5.7.6&gt;5.8.5","5.7.7&gt;5.8.6"]}		# ‘&gt;’ is </a:t>
            </a:r>
            <a:r>
              <a:rPr lang="en-US" sz="1600" dirty="0" err="1"/>
              <a:t>uni</a:t>
            </a:r>
            <a:r>
              <a:rPr lang="en-US" sz="1600" dirty="0"/>
              <a:t>-direction, ‘-’ is bi-direction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2000" dirty="0"/>
              <a:t>Get all cross-connections in </a:t>
            </a:r>
            <a:r>
              <a:rPr lang="en-US" sz="2000" dirty="0" err="1"/>
              <a:t>Calient</a:t>
            </a:r>
            <a:r>
              <a:rPr lang="en-US" sz="2000" dirty="0"/>
              <a:t> S320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1600" dirty="0"/>
              <a:t>{"</a:t>
            </a:r>
            <a:r>
              <a:rPr lang="en-US" sz="1600" dirty="0" err="1"/>
              <a:t>Request_Class</a:t>
            </a:r>
            <a:r>
              <a:rPr lang="en-US" sz="1600" dirty="0"/>
              <a:t>": "</a:t>
            </a:r>
            <a:r>
              <a:rPr lang="en-US" sz="1600" dirty="0" err="1"/>
              <a:t>GetTopo</a:t>
            </a:r>
            <a:r>
              <a:rPr lang="en-US" sz="1600" dirty="0"/>
              <a:t>", 	</a:t>
            </a:r>
          </a:p>
          <a:p>
            <a:pPr marL="0" indent="0">
              <a:buNone/>
            </a:pPr>
            <a:r>
              <a:rPr lang="en-US" sz="1600" dirty="0"/>
              <a:t>"authentication": "***"}</a:t>
            </a:r>
          </a:p>
        </p:txBody>
      </p:sp>
    </p:spTree>
    <p:extLst>
      <p:ext uri="{BB962C8B-B14F-4D97-AF65-F5344CB8AC3E}">
        <p14:creationId xmlns:p14="http://schemas.microsoft.com/office/powerpoint/2010/main" val="420334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4CE6D7E-A535-44E1-BD13-C65D4E1F43D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969" y="1192822"/>
            <a:ext cx="5205046" cy="4847494"/>
          </a:xfrm>
          <a:prstGeom prst="rect">
            <a:avLst/>
          </a:prstGeom>
          <a:noFill/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0CCF87CE-67E7-4F99-A4B8-8FC2A507152B}"/>
              </a:ext>
            </a:extLst>
          </p:cNvPr>
          <p:cNvSpPr txBox="1">
            <a:spLocks/>
          </p:cNvSpPr>
          <p:nvPr/>
        </p:nvSpPr>
        <p:spPr>
          <a:xfrm>
            <a:off x="750278" y="437506"/>
            <a:ext cx="8219790" cy="5677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Optical SDN/NFV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FCD8743-84ED-41D4-A242-D0C508EE2A2E}"/>
              </a:ext>
            </a:extLst>
          </p:cNvPr>
          <p:cNvSpPr txBox="1">
            <a:spLocks/>
          </p:cNvSpPr>
          <p:nvPr/>
        </p:nvSpPr>
        <p:spPr>
          <a:xfrm>
            <a:off x="867508" y="2010506"/>
            <a:ext cx="5404338" cy="38393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SDN controller:</a:t>
            </a:r>
          </a:p>
          <a:p>
            <a:pPr>
              <a:lnSpc>
                <a:spcPts val="14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Interfaces for users &amp; devices</a:t>
            </a:r>
          </a:p>
          <a:p>
            <a:pPr>
              <a:lnSpc>
                <a:spcPts val="14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monitoring</a:t>
            </a:r>
          </a:p>
          <a:p>
            <a:pPr>
              <a:lnSpc>
                <a:spcPts val="14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control &amp; management</a:t>
            </a:r>
          </a:p>
          <a:p>
            <a:pPr>
              <a:lnSpc>
                <a:spcPts val="14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 computation</a:t>
            </a:r>
          </a:p>
          <a:p>
            <a:pPr>
              <a:lnSpc>
                <a:spcPts val="14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400"/>
              </a:lnSpc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Database:</a:t>
            </a:r>
          </a:p>
          <a:p>
            <a:pPr>
              <a:lnSpc>
                <a:spcPts val="15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Traffic Engineering Database (TED) for real-time computing with memory r/w</a:t>
            </a:r>
          </a:p>
          <a:p>
            <a:pPr>
              <a:lnSpc>
                <a:spcPts val="15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PostgreSQL for data record with hard disk w/r</a:t>
            </a:r>
          </a:p>
        </p:txBody>
      </p:sp>
    </p:spTree>
    <p:extLst>
      <p:ext uri="{BB962C8B-B14F-4D97-AF65-F5344CB8AC3E}">
        <p14:creationId xmlns:p14="http://schemas.microsoft.com/office/powerpoint/2010/main" val="2985898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B63DA2D-08C4-4D36-A041-9D31AF84C16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45" y="4738605"/>
            <a:ext cx="6506309" cy="1798348"/>
          </a:xfrm>
          <a:prstGeom prst="rect">
            <a:avLst/>
          </a:prstGeom>
          <a:noFill/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0CCF87CE-67E7-4F99-A4B8-8FC2A507152B}"/>
              </a:ext>
            </a:extLst>
          </p:cNvPr>
          <p:cNvSpPr txBox="1">
            <a:spLocks/>
          </p:cNvSpPr>
          <p:nvPr/>
        </p:nvSpPr>
        <p:spPr>
          <a:xfrm>
            <a:off x="527538" y="361256"/>
            <a:ext cx="9608018" cy="5677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Optical SDN/NFV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FCD8743-84ED-41D4-A242-D0C508EE2A2E}"/>
              </a:ext>
            </a:extLst>
          </p:cNvPr>
          <p:cNvSpPr txBox="1">
            <a:spLocks/>
          </p:cNvSpPr>
          <p:nvPr/>
        </p:nvSpPr>
        <p:spPr>
          <a:xfrm>
            <a:off x="926124" y="1254368"/>
            <a:ext cx="7573107" cy="48140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Optical Layer NFV: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ROADM-WSS: NETCONF/YANG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ROADM-EDFA: NETCONF/YANG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 switch: OpenFlow/SSH/Telnet</a:t>
            </a:r>
          </a:p>
          <a:p>
            <a:pPr marL="0" indent="0">
              <a:lnSpc>
                <a:spcPts val="1500"/>
              </a:lnSpc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4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Modules: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WSS: Port setup, Cross-connection setup, Wavelength channel setup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EDFA: Gain/Tilt adjustment, Gain mode selection, Constant gain/power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 switch: Cross-connection setup, Topology saving/loading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Monitoring: ROADM and Space Switch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62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E36EB-59AE-4A9D-8A2F-02EBE1F62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10515600" cy="1325563"/>
          </a:xfrm>
        </p:spPr>
        <p:txBody>
          <a:bodyPr/>
          <a:lstStyle/>
          <a:p>
            <a:r>
              <a:rPr lang="en-US" dirty="0"/>
              <a:t>Northbound and Southbound Interface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0184471-9AEB-439A-BA11-04441E2DA630}"/>
              </a:ext>
            </a:extLst>
          </p:cNvPr>
          <p:cNvSpPr/>
          <p:nvPr/>
        </p:nvSpPr>
        <p:spPr>
          <a:xfrm>
            <a:off x="8358969" y="4306182"/>
            <a:ext cx="2941983" cy="37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Northbound Interface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973E69A-ACE5-4AB0-BD56-24BFB5E7EC1C}"/>
              </a:ext>
            </a:extLst>
          </p:cNvPr>
          <p:cNvSpPr/>
          <p:nvPr/>
        </p:nvSpPr>
        <p:spPr>
          <a:xfrm>
            <a:off x="8875802" y="2028549"/>
            <a:ext cx="1908313" cy="37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5D2CC4-B2B3-44A0-9080-76C1E4FFC065}"/>
              </a:ext>
            </a:extLst>
          </p:cNvPr>
          <p:cNvSpPr/>
          <p:nvPr/>
        </p:nvSpPr>
        <p:spPr>
          <a:xfrm>
            <a:off x="8612416" y="3822651"/>
            <a:ext cx="2435087" cy="4835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Web Server Gateway Interface (WSGI)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0B2FA79-892F-4041-997A-27B068DE12D9}"/>
              </a:ext>
            </a:extLst>
          </p:cNvPr>
          <p:cNvCxnSpPr>
            <a:cxnSpLocks/>
            <a:stCxn id="51" idx="2"/>
            <a:endCxn id="3" idx="0"/>
          </p:cNvCxnSpPr>
          <p:nvPr/>
        </p:nvCxnSpPr>
        <p:spPr>
          <a:xfrm>
            <a:off x="9829959" y="2402924"/>
            <a:ext cx="1" cy="14197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E42D7EF-CDE9-4E77-A349-7CBB2D0B512C}"/>
              </a:ext>
            </a:extLst>
          </p:cNvPr>
          <p:cNvSpPr txBox="1"/>
          <p:nvPr/>
        </p:nvSpPr>
        <p:spPr>
          <a:xfrm>
            <a:off x="9115081" y="2460024"/>
            <a:ext cx="675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1F981EE-1083-4509-AC88-7544DB41B613}"/>
              </a:ext>
            </a:extLst>
          </p:cNvPr>
          <p:cNvSpPr txBox="1"/>
          <p:nvPr/>
        </p:nvSpPr>
        <p:spPr>
          <a:xfrm>
            <a:off x="9879653" y="2460024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JSON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9313D5-4BC2-4A4C-94C5-417FF4425264}"/>
              </a:ext>
            </a:extLst>
          </p:cNvPr>
          <p:cNvSpPr txBox="1"/>
          <p:nvPr/>
        </p:nvSpPr>
        <p:spPr>
          <a:xfrm>
            <a:off x="9223862" y="3339120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port    8080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8D536F-5CF8-498A-B745-8EB80649B87D}"/>
              </a:ext>
            </a:extLst>
          </p:cNvPr>
          <p:cNvSpPr txBox="1"/>
          <p:nvPr/>
        </p:nvSpPr>
        <p:spPr>
          <a:xfrm>
            <a:off x="627096" y="1261628"/>
            <a:ext cx="68381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WSGI is the northbound interface, using HTTP protocol and JSON data format for communication between users and SDN controller.</a:t>
            </a: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 request event to SDN controller via JSON data format.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{“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request_type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: “request type”,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source_node_id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: “1”,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source_node_port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: “3”,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destination_node_id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: “4”,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destination_node_port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: :3”,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start_freq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: “196825.25”,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end_freq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: “196875.25”,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“direction” : “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-direction”,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“username” : “admin”,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“password : “admin”}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Southbound interface is using NETCONF protocol via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ncclient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package.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F068E2-5B11-4DD0-8664-31A138126ED7}"/>
              </a:ext>
            </a:extLst>
          </p:cNvPr>
          <p:cNvSpPr/>
          <p:nvPr/>
        </p:nvSpPr>
        <p:spPr>
          <a:xfrm>
            <a:off x="8145844" y="1209509"/>
            <a:ext cx="33682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JSON data format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{“key” : “value”, “key” : “value”}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A9B728E-1D91-4C5A-8C28-B0A6CDA4EC4F}"/>
              </a:ext>
            </a:extLst>
          </p:cNvPr>
          <p:cNvSpPr/>
          <p:nvPr/>
        </p:nvSpPr>
        <p:spPr>
          <a:xfrm>
            <a:off x="8358969" y="5497581"/>
            <a:ext cx="2941983" cy="37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Southbound Interface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CEA66A2-0FD6-409B-8D31-AA9684143A69}"/>
              </a:ext>
            </a:extLst>
          </p:cNvPr>
          <p:cNvSpPr/>
          <p:nvPr/>
        </p:nvSpPr>
        <p:spPr>
          <a:xfrm>
            <a:off x="8662109" y="5871956"/>
            <a:ext cx="2435087" cy="3548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NETCONF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CF82D0-43D8-4935-88F0-66B0C60AAD0A}"/>
              </a:ext>
            </a:extLst>
          </p:cNvPr>
          <p:cNvCxnSpPr/>
          <p:nvPr/>
        </p:nvCxnSpPr>
        <p:spPr>
          <a:xfrm>
            <a:off x="7861852" y="5108715"/>
            <a:ext cx="394583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E92BFEB-F3B0-482F-9695-00BB84FF13FF}"/>
              </a:ext>
            </a:extLst>
          </p:cNvPr>
          <p:cNvSpPr/>
          <p:nvPr/>
        </p:nvSpPr>
        <p:spPr>
          <a:xfrm>
            <a:off x="8612415" y="4680557"/>
            <a:ext cx="2435087" cy="81699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SDN controller core</a:t>
            </a:r>
          </a:p>
        </p:txBody>
      </p:sp>
    </p:spTree>
    <p:extLst>
      <p:ext uri="{BB962C8B-B14F-4D97-AF65-F5344CB8AC3E}">
        <p14:creationId xmlns:p14="http://schemas.microsoft.com/office/powerpoint/2010/main" val="1297527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E36EB-59AE-4A9D-8A2F-02EBE1F62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10515600" cy="1325563"/>
          </a:xfrm>
        </p:spPr>
        <p:txBody>
          <a:bodyPr/>
          <a:lstStyle/>
          <a:p>
            <a:r>
              <a:rPr lang="en-US" dirty="0"/>
              <a:t>Control Logic with Events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5CC6D9-3DD0-4F74-ACAE-7C394E2A50D2}"/>
              </a:ext>
            </a:extLst>
          </p:cNvPr>
          <p:cNvSpPr/>
          <p:nvPr/>
        </p:nvSpPr>
        <p:spPr>
          <a:xfrm>
            <a:off x="6744916" y="5396204"/>
            <a:ext cx="1669773" cy="48039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Wavelength Routing Algorithm (RWA)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F7BD39-0795-47C8-91BC-78816191FD66}"/>
              </a:ext>
            </a:extLst>
          </p:cNvPr>
          <p:cNvSpPr/>
          <p:nvPr/>
        </p:nvSpPr>
        <p:spPr>
          <a:xfrm>
            <a:off x="6688762" y="2554980"/>
            <a:ext cx="1669772" cy="48039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Traffic Engineering Database (TED)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81C505-0097-4074-8C6F-BA42DDD22B76}"/>
              </a:ext>
            </a:extLst>
          </p:cNvPr>
          <p:cNvSpPr/>
          <p:nvPr/>
        </p:nvSpPr>
        <p:spPr>
          <a:xfrm rot="16200000">
            <a:off x="168964" y="3659254"/>
            <a:ext cx="2941983" cy="37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Northbound Interface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2AE582-5918-4511-9068-B68ED043D6C9}"/>
              </a:ext>
            </a:extLst>
          </p:cNvPr>
          <p:cNvSpPr/>
          <p:nvPr/>
        </p:nvSpPr>
        <p:spPr>
          <a:xfrm rot="16200000">
            <a:off x="7276074" y="3533771"/>
            <a:ext cx="4758360" cy="37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Souhbound</a:t>
            </a:r>
            <a:r>
              <a:rPr lang="en-US" dirty="0"/>
              <a:t> Interface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AE861A1-D94D-4EE8-925F-755333CFBD8D}"/>
              </a:ext>
            </a:extLst>
          </p:cNvPr>
          <p:cNvCxnSpPr>
            <a:cxnSpLocks/>
          </p:cNvCxnSpPr>
          <p:nvPr/>
        </p:nvCxnSpPr>
        <p:spPr>
          <a:xfrm>
            <a:off x="633115" y="3821595"/>
            <a:ext cx="73848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F591443-F127-4AB1-B44F-B8215AE6150A}"/>
              </a:ext>
            </a:extLst>
          </p:cNvPr>
          <p:cNvSpPr txBox="1"/>
          <p:nvPr/>
        </p:nvSpPr>
        <p:spPr>
          <a:xfrm>
            <a:off x="621681" y="3767794"/>
            <a:ext cx="712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F797EF-6682-48FC-8C32-A390BA00CDAA}"/>
              </a:ext>
            </a:extLst>
          </p:cNvPr>
          <p:cNvCxnSpPr>
            <a:cxnSpLocks/>
          </p:cNvCxnSpPr>
          <p:nvPr/>
        </p:nvCxnSpPr>
        <p:spPr>
          <a:xfrm>
            <a:off x="1945279" y="2717699"/>
            <a:ext cx="77865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AFD739-4162-4AAF-8E23-D6484893C1BE}"/>
              </a:ext>
            </a:extLst>
          </p:cNvPr>
          <p:cNvCxnSpPr>
            <a:cxnSpLocks/>
          </p:cNvCxnSpPr>
          <p:nvPr/>
        </p:nvCxnSpPr>
        <p:spPr>
          <a:xfrm flipV="1">
            <a:off x="1908312" y="5130666"/>
            <a:ext cx="815623" cy="124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B346C90-C75B-4E75-AB48-FF58AD7B28C0}"/>
              </a:ext>
            </a:extLst>
          </p:cNvPr>
          <p:cNvSpPr txBox="1"/>
          <p:nvPr/>
        </p:nvSpPr>
        <p:spPr>
          <a:xfrm>
            <a:off x="1827144" y="2190648"/>
            <a:ext cx="847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Single ROADM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AE72B2-941C-4484-9732-AAC411B4A560}"/>
              </a:ext>
            </a:extLst>
          </p:cNvPr>
          <p:cNvSpPr txBox="1"/>
          <p:nvPr/>
        </p:nvSpPr>
        <p:spPr>
          <a:xfrm>
            <a:off x="1851163" y="4607446"/>
            <a:ext cx="848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Multiple ROADMs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B8D809B-BD54-48B9-BD5C-8684A85540A5}"/>
              </a:ext>
            </a:extLst>
          </p:cNvPr>
          <p:cNvCxnSpPr>
            <a:cxnSpLocks/>
          </p:cNvCxnSpPr>
          <p:nvPr/>
        </p:nvCxnSpPr>
        <p:spPr>
          <a:xfrm flipV="1">
            <a:off x="2723935" y="2027583"/>
            <a:ext cx="436708" cy="68628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DE2F47C-0A19-455C-907E-0FA73C91385C}"/>
              </a:ext>
            </a:extLst>
          </p:cNvPr>
          <p:cNvCxnSpPr>
            <a:cxnSpLocks/>
          </p:cNvCxnSpPr>
          <p:nvPr/>
        </p:nvCxnSpPr>
        <p:spPr>
          <a:xfrm>
            <a:off x="2723935" y="2721531"/>
            <a:ext cx="436708" cy="51555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AEAEE01-FCF0-415B-84EE-BF77F9C7DB29}"/>
              </a:ext>
            </a:extLst>
          </p:cNvPr>
          <p:cNvCxnSpPr>
            <a:cxnSpLocks/>
          </p:cNvCxnSpPr>
          <p:nvPr/>
        </p:nvCxnSpPr>
        <p:spPr>
          <a:xfrm flipV="1">
            <a:off x="2723935" y="4444380"/>
            <a:ext cx="436708" cy="68628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2A4340C-5A8F-4B49-B450-ACE5A7465409}"/>
              </a:ext>
            </a:extLst>
          </p:cNvPr>
          <p:cNvCxnSpPr>
            <a:cxnSpLocks/>
          </p:cNvCxnSpPr>
          <p:nvPr/>
        </p:nvCxnSpPr>
        <p:spPr>
          <a:xfrm>
            <a:off x="2723935" y="5138328"/>
            <a:ext cx="436708" cy="51555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18E0A26-4F87-4C47-A645-62CCE8BD991F}"/>
              </a:ext>
            </a:extLst>
          </p:cNvPr>
          <p:cNvSpPr txBox="1"/>
          <p:nvPr/>
        </p:nvSpPr>
        <p:spPr>
          <a:xfrm>
            <a:off x="3142513" y="1757049"/>
            <a:ext cx="914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Amplifier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3622948-5F44-43B1-A61B-AF4B626473EB}"/>
              </a:ext>
            </a:extLst>
          </p:cNvPr>
          <p:cNvSpPr txBox="1"/>
          <p:nvPr/>
        </p:nvSpPr>
        <p:spPr>
          <a:xfrm>
            <a:off x="3134229" y="3064745"/>
            <a:ext cx="1189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MUX/DEMUX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2478424-7198-41EA-88AD-D53219C6E3A1}"/>
              </a:ext>
            </a:extLst>
          </p:cNvPr>
          <p:cNvCxnSpPr>
            <a:cxnSpLocks/>
          </p:cNvCxnSpPr>
          <p:nvPr/>
        </p:nvCxnSpPr>
        <p:spPr>
          <a:xfrm flipV="1">
            <a:off x="4031113" y="1635126"/>
            <a:ext cx="444899" cy="2492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B7497D3-018E-4AD8-8827-30A28BAB3D37}"/>
              </a:ext>
            </a:extLst>
          </p:cNvPr>
          <p:cNvCxnSpPr>
            <a:cxnSpLocks/>
          </p:cNvCxnSpPr>
          <p:nvPr/>
        </p:nvCxnSpPr>
        <p:spPr>
          <a:xfrm>
            <a:off x="4031113" y="1892026"/>
            <a:ext cx="428137" cy="3131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59F19446-C305-4A6B-B0DC-6027016048A7}"/>
              </a:ext>
            </a:extLst>
          </p:cNvPr>
          <p:cNvSpPr txBox="1"/>
          <p:nvPr/>
        </p:nvSpPr>
        <p:spPr>
          <a:xfrm>
            <a:off x="4535255" y="1495053"/>
            <a:ext cx="914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Monitor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762FF11-932D-41AF-9691-76F4BA0884C1}"/>
              </a:ext>
            </a:extLst>
          </p:cNvPr>
          <p:cNvSpPr txBox="1"/>
          <p:nvPr/>
        </p:nvSpPr>
        <p:spPr>
          <a:xfrm>
            <a:off x="4539143" y="2064826"/>
            <a:ext cx="914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Configure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D73A67E-ABC1-4EC9-B60E-7D11430FF420}"/>
              </a:ext>
            </a:extLst>
          </p:cNvPr>
          <p:cNvCxnSpPr>
            <a:cxnSpLocks/>
          </p:cNvCxnSpPr>
          <p:nvPr/>
        </p:nvCxnSpPr>
        <p:spPr>
          <a:xfrm flipV="1">
            <a:off x="4293962" y="2971959"/>
            <a:ext cx="444899" cy="2492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59BE72C-E217-41FF-AD48-33195AE18358}"/>
              </a:ext>
            </a:extLst>
          </p:cNvPr>
          <p:cNvCxnSpPr>
            <a:cxnSpLocks/>
          </p:cNvCxnSpPr>
          <p:nvPr/>
        </p:nvCxnSpPr>
        <p:spPr>
          <a:xfrm>
            <a:off x="4293962" y="3228859"/>
            <a:ext cx="428137" cy="31314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522FEF16-94EE-4D2D-A3D0-B507B39701FD}"/>
              </a:ext>
            </a:extLst>
          </p:cNvPr>
          <p:cNvSpPr txBox="1"/>
          <p:nvPr/>
        </p:nvSpPr>
        <p:spPr>
          <a:xfrm>
            <a:off x="4699031" y="3395781"/>
            <a:ext cx="914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Monitor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077A241-CBA4-4DE0-BB34-D1C0CABE0F53}"/>
              </a:ext>
            </a:extLst>
          </p:cNvPr>
          <p:cNvSpPr txBox="1"/>
          <p:nvPr/>
        </p:nvSpPr>
        <p:spPr>
          <a:xfrm>
            <a:off x="4699032" y="2825421"/>
            <a:ext cx="914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Configure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C2A086A-790B-4A67-82D3-10C33053E0DE}"/>
              </a:ext>
            </a:extLst>
          </p:cNvPr>
          <p:cNvCxnSpPr>
            <a:cxnSpLocks/>
            <a:stCxn id="54" idx="3"/>
          </p:cNvCxnSpPr>
          <p:nvPr/>
        </p:nvCxnSpPr>
        <p:spPr>
          <a:xfrm>
            <a:off x="5454064" y="2218715"/>
            <a:ext cx="1209985" cy="45281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562C611-6F03-4659-81CF-DFDEFA1B2535}"/>
              </a:ext>
            </a:extLst>
          </p:cNvPr>
          <p:cNvCxnSpPr>
            <a:cxnSpLocks/>
            <a:stCxn id="58" idx="3"/>
          </p:cNvCxnSpPr>
          <p:nvPr/>
        </p:nvCxnSpPr>
        <p:spPr>
          <a:xfrm flipV="1">
            <a:off x="5613953" y="2906084"/>
            <a:ext cx="991462" cy="7322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F226E9A-EB8E-4E19-9DE4-D0F383CD9814}"/>
              </a:ext>
            </a:extLst>
          </p:cNvPr>
          <p:cNvCxnSpPr>
            <a:cxnSpLocks/>
            <a:stCxn id="53" idx="3"/>
          </p:cNvCxnSpPr>
          <p:nvPr/>
        </p:nvCxnSpPr>
        <p:spPr>
          <a:xfrm>
            <a:off x="5450176" y="1648942"/>
            <a:ext cx="3934542" cy="4653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D112B48-9264-4AD4-9B53-E180D62A198F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5613952" y="3549670"/>
            <a:ext cx="3755241" cy="363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7D7013B3-19D5-4A3E-809C-48A06B879CBD}"/>
              </a:ext>
            </a:extLst>
          </p:cNvPr>
          <p:cNvCxnSpPr>
            <a:cxnSpLocks/>
          </p:cNvCxnSpPr>
          <p:nvPr/>
        </p:nvCxnSpPr>
        <p:spPr>
          <a:xfrm>
            <a:off x="8428383" y="2795175"/>
            <a:ext cx="940810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D6E8438C-D2DA-487C-93C2-6778AAEA555E}"/>
              </a:ext>
            </a:extLst>
          </p:cNvPr>
          <p:cNvSpPr/>
          <p:nvPr/>
        </p:nvSpPr>
        <p:spPr>
          <a:xfrm rot="16200000">
            <a:off x="9057111" y="3288977"/>
            <a:ext cx="4013793" cy="5213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Lumentum</a:t>
            </a:r>
            <a:r>
              <a:rPr lang="en-US" sz="1400" dirty="0"/>
              <a:t> ROADM-20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68E3BDD3-8FFE-42BB-B34E-471C67C605D6}"/>
              </a:ext>
            </a:extLst>
          </p:cNvPr>
          <p:cNvCxnSpPr>
            <a:cxnSpLocks/>
          </p:cNvCxnSpPr>
          <p:nvPr/>
        </p:nvCxnSpPr>
        <p:spPr>
          <a:xfrm>
            <a:off x="9925788" y="3395781"/>
            <a:ext cx="77865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35DCCC0-9F40-421B-BC0A-DE52E2ED64DF}"/>
              </a:ext>
            </a:extLst>
          </p:cNvPr>
          <p:cNvSpPr txBox="1"/>
          <p:nvPr/>
        </p:nvSpPr>
        <p:spPr>
          <a:xfrm>
            <a:off x="3150628" y="5482512"/>
            <a:ext cx="1536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Add connection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78D0399-3E11-45CB-AFFB-AE9A41FD1AE4}"/>
              </a:ext>
            </a:extLst>
          </p:cNvPr>
          <p:cNvSpPr txBox="1"/>
          <p:nvPr/>
        </p:nvSpPr>
        <p:spPr>
          <a:xfrm>
            <a:off x="3143359" y="4280525"/>
            <a:ext cx="1536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Tear connection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E664BC99-377A-4353-AE98-DBB940E1F1D7}"/>
              </a:ext>
            </a:extLst>
          </p:cNvPr>
          <p:cNvCxnSpPr>
            <a:cxnSpLocks/>
          </p:cNvCxnSpPr>
          <p:nvPr/>
        </p:nvCxnSpPr>
        <p:spPr>
          <a:xfrm>
            <a:off x="4764652" y="5622727"/>
            <a:ext cx="184785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E067BA6B-C0CC-4CE8-8528-00E9F09EF913}"/>
              </a:ext>
            </a:extLst>
          </p:cNvPr>
          <p:cNvCxnSpPr>
            <a:cxnSpLocks/>
          </p:cNvCxnSpPr>
          <p:nvPr/>
        </p:nvCxnSpPr>
        <p:spPr>
          <a:xfrm>
            <a:off x="8565615" y="5632579"/>
            <a:ext cx="77865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A562E6CD-335C-4CDC-AAA0-97BC5943A0EB}"/>
              </a:ext>
            </a:extLst>
          </p:cNvPr>
          <p:cNvCxnSpPr>
            <a:cxnSpLocks/>
            <a:stCxn id="86" idx="3"/>
          </p:cNvCxnSpPr>
          <p:nvPr/>
        </p:nvCxnSpPr>
        <p:spPr>
          <a:xfrm flipV="1">
            <a:off x="4680046" y="3139387"/>
            <a:ext cx="1993197" cy="12950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008A9307-C9C6-4D4C-BB87-8765ECEC376A}"/>
              </a:ext>
            </a:extLst>
          </p:cNvPr>
          <p:cNvCxnSpPr>
            <a:cxnSpLocks/>
          </p:cNvCxnSpPr>
          <p:nvPr/>
        </p:nvCxnSpPr>
        <p:spPr>
          <a:xfrm flipV="1">
            <a:off x="7575001" y="3237090"/>
            <a:ext cx="1" cy="19012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195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7224DDB-FA8A-4261-BE8B-B4FE7588F2E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09950" y="1128735"/>
            <a:ext cx="7469522" cy="4800011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04AAEF5-33CA-4C62-86F6-B294D2161842}"/>
              </a:ext>
            </a:extLst>
          </p:cNvPr>
          <p:cNvSpPr txBox="1">
            <a:spLocks/>
          </p:cNvSpPr>
          <p:nvPr/>
        </p:nvSpPr>
        <p:spPr>
          <a:xfrm>
            <a:off x="8986829" y="1178947"/>
            <a:ext cx="2395221" cy="47497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types: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Light-path setup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 switching</a:t>
            </a:r>
          </a:p>
          <a:p>
            <a:pPr marL="0" indent="0">
              <a:lnSpc>
                <a:spcPts val="15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 types: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Lumentum ROADM</a:t>
            </a:r>
          </a:p>
          <a:p>
            <a:pPr>
              <a:lnSpc>
                <a:spcPts val="1500"/>
              </a:lnSpc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Calient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S320</a:t>
            </a:r>
          </a:p>
          <a:p>
            <a:pPr marL="0" indent="0">
              <a:lnSpc>
                <a:spcPts val="14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SDN OLSP types:</a:t>
            </a:r>
          </a:p>
          <a:p>
            <a:pPr>
              <a:lnSpc>
                <a:spcPts val="14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Protected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Unprotected</a:t>
            </a:r>
          </a:p>
          <a:p>
            <a:pPr marL="0" indent="0">
              <a:lnSpc>
                <a:spcPts val="1400"/>
              </a:lnSpc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modules 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TED/PostgreSQL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 reservation</a:t>
            </a:r>
          </a:p>
          <a:p>
            <a:pPr>
              <a:lnSpc>
                <a:spcPts val="1500"/>
              </a:lnSpc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RWA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06A5188-6812-4076-9CCE-E99170ED86FE}"/>
              </a:ext>
            </a:extLst>
          </p:cNvPr>
          <p:cNvSpPr/>
          <p:nvPr/>
        </p:nvSpPr>
        <p:spPr>
          <a:xfrm>
            <a:off x="1029709" y="357870"/>
            <a:ext cx="5525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1. Light-path setup with wavelength routing assignment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1C9B83-0D03-4388-AFB8-70843FE5EB79}"/>
              </a:ext>
            </a:extLst>
          </p:cNvPr>
          <p:cNvSpPr/>
          <p:nvPr/>
        </p:nvSpPr>
        <p:spPr>
          <a:xfrm>
            <a:off x="915459" y="6238520"/>
            <a:ext cx="79315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/>
              <a:t>NOTICE</a:t>
            </a:r>
            <a:r>
              <a:rPr lang="en-US" sz="1050" dirty="0"/>
              <a:t>: SDN OLSP is not the conventional LSP method. It is a labeled switched light-path used in SDN controller management. </a:t>
            </a:r>
          </a:p>
        </p:txBody>
      </p:sp>
    </p:spTree>
    <p:extLst>
      <p:ext uri="{BB962C8B-B14F-4D97-AF65-F5344CB8AC3E}">
        <p14:creationId xmlns:p14="http://schemas.microsoft.com/office/powerpoint/2010/main" val="1698416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E30F684-F25E-4076-99D7-27BEF04E537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043010" y="886995"/>
            <a:ext cx="8425698" cy="562815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D0EF63B-CF1C-47C8-9921-31464ED38C49}"/>
              </a:ext>
            </a:extLst>
          </p:cNvPr>
          <p:cNvSpPr/>
          <p:nvPr/>
        </p:nvSpPr>
        <p:spPr>
          <a:xfrm>
            <a:off x="560510" y="342847"/>
            <a:ext cx="8829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2. Space switching for network topology reconfiguration with service availability detection</a:t>
            </a:r>
          </a:p>
        </p:txBody>
      </p:sp>
    </p:spTree>
    <p:extLst>
      <p:ext uri="{BB962C8B-B14F-4D97-AF65-F5344CB8AC3E}">
        <p14:creationId xmlns:p14="http://schemas.microsoft.com/office/powerpoint/2010/main" val="3419368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E36EB-59AE-4A9D-8A2F-02EBE1F62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826" y="29473"/>
            <a:ext cx="10515600" cy="1325563"/>
          </a:xfrm>
        </p:spPr>
        <p:txBody>
          <a:bodyPr/>
          <a:lstStyle/>
          <a:p>
            <a:r>
              <a:rPr lang="en-US" dirty="0"/>
              <a:t>Python Coding Functions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B4901E-FBEF-4BC7-B153-2429630D7EB4}"/>
              </a:ext>
            </a:extLst>
          </p:cNvPr>
          <p:cNvSpPr/>
          <p:nvPr/>
        </p:nvSpPr>
        <p:spPr>
          <a:xfrm>
            <a:off x="1663369" y="2418522"/>
            <a:ext cx="1669774" cy="48039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Control Logic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79A085-C0EA-453B-B0A6-AEAE4957ACAA}"/>
              </a:ext>
            </a:extLst>
          </p:cNvPr>
          <p:cNvSpPr/>
          <p:nvPr/>
        </p:nvSpPr>
        <p:spPr>
          <a:xfrm>
            <a:off x="1663368" y="3014871"/>
            <a:ext cx="1669773" cy="48039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Wavelength Routing Algorithm (RWA)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5A472D-7973-4B9F-9CCE-FC5BBF847AE5}"/>
              </a:ext>
            </a:extLst>
          </p:cNvPr>
          <p:cNvSpPr/>
          <p:nvPr/>
        </p:nvSpPr>
        <p:spPr>
          <a:xfrm>
            <a:off x="1663369" y="3627783"/>
            <a:ext cx="1669772" cy="48039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Traffic Engineering Database (TED)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AF7847-AD9F-47D1-956A-6B3142F58D89}"/>
              </a:ext>
            </a:extLst>
          </p:cNvPr>
          <p:cNvSpPr/>
          <p:nvPr/>
        </p:nvSpPr>
        <p:spPr>
          <a:xfrm>
            <a:off x="1395012" y="2262810"/>
            <a:ext cx="2246244" cy="202758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48BF7-DB87-40C6-AB40-4AE54DB7B52E}"/>
              </a:ext>
            </a:extLst>
          </p:cNvPr>
          <p:cNvSpPr/>
          <p:nvPr/>
        </p:nvSpPr>
        <p:spPr>
          <a:xfrm>
            <a:off x="1027261" y="1755914"/>
            <a:ext cx="2941983" cy="37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Northbound Interface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A3514A-CEB8-4191-B762-E8BC0B836534}"/>
              </a:ext>
            </a:extLst>
          </p:cNvPr>
          <p:cNvSpPr/>
          <p:nvPr/>
        </p:nvSpPr>
        <p:spPr>
          <a:xfrm>
            <a:off x="1027260" y="4422913"/>
            <a:ext cx="2941983" cy="37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Souhbound</a:t>
            </a:r>
            <a:r>
              <a:rPr lang="en-US" dirty="0"/>
              <a:t> Interface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4A836D-B4B1-4018-96A9-90A33D579E0F}"/>
              </a:ext>
            </a:extLst>
          </p:cNvPr>
          <p:cNvSpPr txBox="1"/>
          <p:nvPr/>
        </p:nvSpPr>
        <p:spPr>
          <a:xfrm>
            <a:off x="4174434" y="1755914"/>
            <a:ext cx="74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&lt;nothbound_message_sending.py&gt;, &lt;northbound_message_receiving.py&gt;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5E7810-97CB-4A4C-970F-E9CB1360713B}"/>
              </a:ext>
            </a:extLst>
          </p:cNvPr>
          <p:cNvSpPr txBox="1"/>
          <p:nvPr/>
        </p:nvSpPr>
        <p:spPr>
          <a:xfrm>
            <a:off x="4174433" y="2529582"/>
            <a:ext cx="74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&lt;path_computation.py&gt;, &lt;intra_domain_connection.py&gt;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680AC8-D0E0-457D-830D-2D5492A094CD}"/>
              </a:ext>
            </a:extLst>
          </p:cNvPr>
          <p:cNvSpPr txBox="1"/>
          <p:nvPr/>
        </p:nvSpPr>
        <p:spPr>
          <a:xfrm>
            <a:off x="4174432" y="3091935"/>
            <a:ext cx="74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&lt;path_computation.py&gt;, &lt;RWA_shortestpath_random.py&gt;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7770D8-1C8A-4E6E-9A60-79E92CA7AF21}"/>
              </a:ext>
            </a:extLst>
          </p:cNvPr>
          <p:cNvSpPr txBox="1"/>
          <p:nvPr/>
        </p:nvSpPr>
        <p:spPr>
          <a:xfrm>
            <a:off x="4174432" y="3738842"/>
            <a:ext cx="74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&lt;database.py&gt;, &lt;initialization.py&gt; , &lt;common.py&gt;, &lt;</a:t>
            </a:r>
            <a:r>
              <a:rPr lang="en-US" dirty="0" err="1"/>
              <a:t>init_files</a:t>
            </a:r>
            <a:r>
              <a:rPr lang="en-US" dirty="0"/>
              <a:t>&gt;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F9EE47-4607-417C-91E2-0FB860189649}"/>
              </a:ext>
            </a:extLst>
          </p:cNvPr>
          <p:cNvSpPr txBox="1"/>
          <p:nvPr/>
        </p:nvSpPr>
        <p:spPr>
          <a:xfrm>
            <a:off x="4174431" y="4312536"/>
            <a:ext cx="7484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&lt;lumentum_NETCONF.py&gt;, &lt;calient_telnet.py&gt;</a:t>
            </a:r>
          </a:p>
          <a:p>
            <a:r>
              <a:rPr lang="en-US" dirty="0"/>
              <a:t>&lt;southbound_message_receiving.py&gt;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629DD8-A89D-48B1-9220-E4D232D7CA21}"/>
              </a:ext>
            </a:extLst>
          </p:cNvPr>
          <p:cNvSpPr/>
          <p:nvPr/>
        </p:nvSpPr>
        <p:spPr>
          <a:xfrm>
            <a:off x="1663364" y="5486399"/>
            <a:ext cx="1669774" cy="48039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Control Events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42C3A1-15A2-42CF-9D62-85292AA8F887}"/>
              </a:ext>
            </a:extLst>
          </p:cNvPr>
          <p:cNvSpPr txBox="1"/>
          <p:nvPr/>
        </p:nvSpPr>
        <p:spPr>
          <a:xfrm>
            <a:off x="4174431" y="5541929"/>
            <a:ext cx="7484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&lt;custom_event.py&gt;</a:t>
            </a:r>
          </a:p>
        </p:txBody>
      </p:sp>
    </p:spTree>
    <p:extLst>
      <p:ext uri="{BB962C8B-B14F-4D97-AF65-F5344CB8AC3E}">
        <p14:creationId xmlns:p14="http://schemas.microsoft.com/office/powerpoint/2010/main" val="3961897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02DD2-53E5-4501-A4DB-99EE0806B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altLang="zh-CN" dirty="0"/>
              <a:t>equest JSON format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4D4B6-501D-4C1E-9F1F-9905D0752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All JSON format requests should be sent to the SDN server set up on localhost:8080 (template use: send.py)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Add a light-path through multiple ROADMs with RWA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/>
              <a:t>{"</a:t>
            </a:r>
            <a:r>
              <a:rPr lang="en-US" sz="2000" dirty="0" err="1"/>
              <a:t>Request_Class</a:t>
            </a:r>
            <a:r>
              <a:rPr lang="en-US" sz="2000" dirty="0"/>
              <a:t>": "</a:t>
            </a:r>
            <a:r>
              <a:rPr lang="en-US" sz="2000" dirty="0" err="1"/>
              <a:t>AddPathConnection</a:t>
            </a:r>
            <a:r>
              <a:rPr lang="en-US" sz="2000" dirty="0"/>
              <a:t>", </a:t>
            </a:r>
          </a:p>
          <a:p>
            <a:pPr marL="0" indent="0">
              <a:buNone/>
            </a:pPr>
            <a:r>
              <a:rPr lang="en-US" sz="2000" dirty="0"/>
              <a:t>“direction": “bi-direction",		     	# bi-direction or </a:t>
            </a:r>
            <a:r>
              <a:rPr lang="en-US" sz="2000" dirty="0" err="1"/>
              <a:t>uni</a:t>
            </a:r>
            <a:r>
              <a:rPr lang="en-US" sz="2000" dirty="0"/>
              <a:t>-direction</a:t>
            </a:r>
          </a:p>
          <a:p>
            <a:pPr marL="0" indent="0">
              <a:buNone/>
            </a:pPr>
            <a:r>
              <a:rPr lang="en-US" sz="2000" dirty="0"/>
              <a:t>"</a:t>
            </a:r>
            <a:r>
              <a:rPr lang="en-US" sz="2000" dirty="0" err="1"/>
              <a:t>source_node_ip</a:t>
            </a:r>
            <a:r>
              <a:rPr lang="en-US" sz="2000" dirty="0"/>
              <a:t>": "10.104.1.4",	</a:t>
            </a:r>
          </a:p>
          <a:p>
            <a:pPr marL="0" indent="0">
              <a:buNone/>
            </a:pPr>
            <a:r>
              <a:rPr lang="en-US" sz="2000" dirty="0"/>
              <a:t>"</a:t>
            </a:r>
            <a:r>
              <a:rPr lang="en-US" sz="2000" dirty="0" err="1"/>
              <a:t>source_node_port</a:t>
            </a:r>
            <a:r>
              <a:rPr lang="en-US" sz="2000" dirty="0"/>
              <a:t>": "1",			# 20 ROADM ports, id 1-20 (only 4 connected to </a:t>
            </a:r>
            <a:r>
              <a:rPr lang="en-US" sz="2000" dirty="0" err="1"/>
              <a:t>Calient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/>
              <a:t>"</a:t>
            </a:r>
            <a:r>
              <a:rPr lang="en-US" sz="2000" dirty="0" err="1"/>
              <a:t>destination_node_ip</a:t>
            </a:r>
            <a:r>
              <a:rPr lang="en-US" sz="2000" dirty="0"/>
              <a:t>": "10.104.1.3",	</a:t>
            </a:r>
          </a:p>
          <a:p>
            <a:pPr marL="0" indent="0">
              <a:buNone/>
            </a:pPr>
            <a:r>
              <a:rPr lang="en-US" sz="2000" dirty="0"/>
              <a:t>"</a:t>
            </a:r>
            <a:r>
              <a:rPr lang="en-US" sz="2000" dirty="0" err="1"/>
              <a:t>destination_node_port</a:t>
            </a:r>
            <a:r>
              <a:rPr lang="en-US" sz="2000" dirty="0"/>
              <a:t>": "1",	</a:t>
            </a:r>
          </a:p>
          <a:p>
            <a:pPr marL="0" indent="0">
              <a:buNone/>
            </a:pPr>
            <a:r>
              <a:rPr lang="en-US" sz="2000" dirty="0"/>
              <a:t>"</a:t>
            </a:r>
            <a:r>
              <a:rPr lang="en-US" sz="2000" dirty="0" err="1"/>
              <a:t>connection_name</a:t>
            </a:r>
            <a:r>
              <a:rPr lang="en-US" sz="2000" dirty="0"/>
              <a:t>": "</a:t>
            </a:r>
            <a:r>
              <a:rPr lang="en-US" sz="2000" dirty="0" err="1"/>
              <a:t>comsmos</a:t>
            </a:r>
            <a:r>
              <a:rPr lang="en-US" sz="2000" dirty="0"/>
              <a:t>",	</a:t>
            </a:r>
          </a:p>
          <a:p>
            <a:pPr marL="0" indent="0">
              <a:buNone/>
            </a:pPr>
            <a:r>
              <a:rPr lang="en-US" sz="2000" dirty="0"/>
              <a:t>"</a:t>
            </a:r>
            <a:r>
              <a:rPr lang="en-US" sz="2000" dirty="0" err="1"/>
              <a:t>connection_id</a:t>
            </a:r>
            <a:r>
              <a:rPr lang="en-US" sz="2000" dirty="0"/>
              <a:t>": “1",			# 96 wavelength channels, id 1-96</a:t>
            </a:r>
          </a:p>
          <a:p>
            <a:pPr marL="0" indent="0">
              <a:buNone/>
            </a:pPr>
            <a:r>
              <a:rPr lang="en-US" sz="2000" dirty="0"/>
              <a:t>"</a:t>
            </a:r>
            <a:r>
              <a:rPr lang="en-US" sz="2000" dirty="0" err="1"/>
              <a:t>channel_id</a:t>
            </a:r>
            <a:r>
              <a:rPr lang="en-US" sz="2000" dirty="0"/>
              <a:t>": “25",			# 96 wavelength channels, id 1-96</a:t>
            </a:r>
          </a:p>
          <a:p>
            <a:pPr marL="0" indent="0">
              <a:buNone/>
            </a:pPr>
            <a:r>
              <a:rPr lang="en-US" sz="2000" dirty="0"/>
              <a:t>"username": “**",			# </a:t>
            </a:r>
            <a:r>
              <a:rPr lang="en-US" sz="2000" dirty="0" err="1"/>
              <a:t>Lumentum</a:t>
            </a:r>
            <a:r>
              <a:rPr lang="en-US" sz="2000" dirty="0"/>
              <a:t> ROADM username</a:t>
            </a:r>
          </a:p>
          <a:p>
            <a:pPr marL="0" indent="0">
              <a:buNone/>
            </a:pPr>
            <a:r>
              <a:rPr lang="en-US" sz="2000" dirty="0"/>
              <a:t>"password": “**"}			# </a:t>
            </a:r>
            <a:r>
              <a:rPr lang="en-US" sz="2000" dirty="0" err="1"/>
              <a:t>Lumentum</a:t>
            </a:r>
            <a:r>
              <a:rPr lang="en-US" sz="2000" dirty="0"/>
              <a:t> ROADM password</a:t>
            </a:r>
          </a:p>
        </p:txBody>
      </p:sp>
    </p:spTree>
    <p:extLst>
      <p:ext uri="{BB962C8B-B14F-4D97-AF65-F5344CB8AC3E}">
        <p14:creationId xmlns:p14="http://schemas.microsoft.com/office/powerpoint/2010/main" val="24438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1377</Words>
  <Application>Microsoft Office PowerPoint</Application>
  <PresentationFormat>Widescreen</PresentationFormat>
  <Paragraphs>183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Ryu Optical SDN User Guide</vt:lpstr>
      <vt:lpstr>PowerPoint Presentation</vt:lpstr>
      <vt:lpstr>PowerPoint Presentation</vt:lpstr>
      <vt:lpstr>Northbound and Southbound Interface</vt:lpstr>
      <vt:lpstr>Control Logic with Events</vt:lpstr>
      <vt:lpstr>PowerPoint Presentation</vt:lpstr>
      <vt:lpstr>PowerPoint Presentation</vt:lpstr>
      <vt:lpstr>Python Coding Functions</vt:lpstr>
      <vt:lpstr>Request JSON format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Ryu Optical SDN User Guide</dc:title>
  <dc:creator>jk</dc:creator>
  <cp:lastModifiedBy>Yu, Jiakai - (jiakaiyu)</cp:lastModifiedBy>
  <cp:revision>70</cp:revision>
  <dcterms:created xsi:type="dcterms:W3CDTF">2019-06-04T23:16:28Z</dcterms:created>
  <dcterms:modified xsi:type="dcterms:W3CDTF">2020-03-31T07:23:24Z</dcterms:modified>
</cp:coreProperties>
</file>